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487" r:id="rId3"/>
    <p:sldId id="488" r:id="rId4"/>
    <p:sldId id="489" r:id="rId5"/>
    <p:sldId id="490" r:id="rId6"/>
    <p:sldId id="491" r:id="rId7"/>
    <p:sldId id="492" r:id="rId8"/>
    <p:sldId id="493" r:id="rId9"/>
    <p:sldId id="494" r:id="rId10"/>
    <p:sldId id="495" r:id="rId11"/>
    <p:sldId id="496" r:id="rId12"/>
    <p:sldId id="497" r:id="rId13"/>
    <p:sldId id="498" r:id="rId14"/>
    <p:sldId id="499" r:id="rId15"/>
    <p:sldId id="500" r:id="rId16"/>
    <p:sldId id="501" r:id="rId17"/>
    <p:sldId id="502" r:id="rId18"/>
    <p:sldId id="503" r:id="rId19"/>
    <p:sldId id="504" r:id="rId20"/>
    <p:sldId id="505" r:id="rId21"/>
    <p:sldId id="506" r:id="rId22"/>
    <p:sldId id="507" r:id="rId23"/>
    <p:sldId id="508" r:id="rId24"/>
    <p:sldId id="509" r:id="rId25"/>
    <p:sldId id="510" r:id="rId26"/>
    <p:sldId id="511" r:id="rId27"/>
    <p:sldId id="512" r:id="rId28"/>
    <p:sldId id="513" r:id="rId29"/>
    <p:sldId id="514" r:id="rId30"/>
    <p:sldId id="515" r:id="rId31"/>
    <p:sldId id="516" r:id="rId32"/>
    <p:sldId id="517" r:id="rId33"/>
    <p:sldId id="525" r:id="rId34"/>
    <p:sldId id="518" r:id="rId35"/>
    <p:sldId id="519" r:id="rId36"/>
    <p:sldId id="520" r:id="rId37"/>
    <p:sldId id="521" r:id="rId38"/>
    <p:sldId id="522" r:id="rId39"/>
    <p:sldId id="523" r:id="rId40"/>
    <p:sldId id="524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34"/>
    <p:restoredTop sz="94694"/>
  </p:normalViewPr>
  <p:slideViewPr>
    <p:cSldViewPr snapToGrid="0" snapToObjects="1">
      <p:cViewPr varScale="1">
        <p:scale>
          <a:sx n="98" d="100"/>
          <a:sy n="98" d="100"/>
        </p:scale>
        <p:origin x="200" y="68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845AE-ACE1-EC44-8625-84E41CDD46BF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9650B-C0B8-7C4E-B61C-B8EF4072F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445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7B6E1-B344-C444-840E-5BCE257718B4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18D25-F9F0-6E43-9906-4FDAFD99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2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67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519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7904" y="6434750"/>
            <a:ext cx="5011541" cy="501650"/>
          </a:xfrm>
          <a:prstGeom prst="rect">
            <a:avLst/>
          </a:prstGeom>
        </p:spPr>
        <p:txBody>
          <a:bodyPr/>
          <a:lstStyle>
            <a:lvl1pPr>
              <a:defRPr sz="1600" i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6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6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1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6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8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0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9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66111"/>
            <a:ext cx="501696" cy="357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466110"/>
            <a:ext cx="12192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07904" y="6521360"/>
            <a:ext cx="776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</a:rPr>
              <a:t>08 </a:t>
            </a:r>
            <a:r>
              <a:rPr lang="en-US" sz="1400" i="1" dirty="0" err="1">
                <a:solidFill>
                  <a:srgbClr val="0000FF"/>
                </a:solidFill>
              </a:rPr>
              <a:t>purrr</a:t>
            </a:r>
            <a:endParaRPr lang="en-US" sz="1400" i="1" dirty="0">
              <a:solidFill>
                <a:srgbClr val="000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C5313-8C82-2E4D-BC85-234997DA0DF0}"/>
              </a:ext>
            </a:extLst>
          </p:cNvPr>
          <p:cNvSpPr txBox="1"/>
          <p:nvPr userDrawn="1"/>
        </p:nvSpPr>
        <p:spPr>
          <a:xfrm>
            <a:off x="7922528" y="6498280"/>
            <a:ext cx="3753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7030A0"/>
                </a:solidFill>
              </a:rPr>
              <a:t>Data Science for Operational Researchers using R</a:t>
            </a:r>
          </a:p>
        </p:txBody>
      </p:sp>
    </p:spTree>
    <p:extLst>
      <p:ext uri="{BB962C8B-B14F-4D97-AF65-F5344CB8AC3E}">
        <p14:creationId xmlns:p14="http://schemas.microsoft.com/office/powerpoint/2010/main" val="211101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mDuggan/explore_o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793609"/>
            <a:ext cx="10363200" cy="14700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Data Science for Operational Researchers using R</a:t>
            </a:r>
            <a:endParaRPr lang="en-US" i="1" dirty="0">
              <a:solidFill>
                <a:srgbClr val="0432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A189BB-FC0D-99C7-D858-5196847692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865104"/>
            <a:ext cx="8534400" cy="817633"/>
          </a:xfrm>
        </p:spPr>
        <p:txBody>
          <a:bodyPr/>
          <a:lstStyle/>
          <a:p>
            <a:r>
              <a:rPr lang="en-US" dirty="0"/>
              <a:t>08 – </a:t>
            </a:r>
            <a:r>
              <a:rPr lang="en-US" dirty="0" err="1"/>
              <a:t>purrr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7D5DF2-6831-294B-C42C-B06674A30CD8}"/>
              </a:ext>
            </a:extLst>
          </p:cNvPr>
          <p:cNvSpPr txBox="1"/>
          <p:nvPr/>
        </p:nvSpPr>
        <p:spPr>
          <a:xfrm>
            <a:off x="3708691" y="5792202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https://github.com/JimDuggan/explore_or</a:t>
            </a:r>
            <a:r>
              <a:rPr lang="en-US" dirty="0"/>
              <a:t> </a:t>
            </a:r>
          </a:p>
        </p:txBody>
      </p:sp>
      <p:pic>
        <p:nvPicPr>
          <p:cNvPr id="6" name="Picture 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E810DF8A-DCA4-DD9D-9507-A3329E0E6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312538"/>
            <a:ext cx="8652845" cy="224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4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4E985-8042-0968-7130-588745DB7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map_lgl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34A766-156D-D819-0932-C1A330337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300625-769E-A264-1CEA-8543F3CF6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1590583"/>
            <a:ext cx="10759440" cy="410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99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FEFBA-917D-7187-FBDA-648075660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map_int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BF1022-CBFD-C608-C059-5D15BC33B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B1533160-0237-C935-1B5E-B567E8A02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17" y="1417638"/>
            <a:ext cx="10939858" cy="482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378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DE084-C567-C651-6D03-8446F9854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map_df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A646A9-2F4F-5385-4CAA-F8DA651EA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9F32842-B91B-AB9C-669B-F85314A51A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3804"/>
          <a:stretch/>
        </p:blipFill>
        <p:spPr>
          <a:xfrm>
            <a:off x="1181023" y="1417638"/>
            <a:ext cx="10169587" cy="1143000"/>
          </a:xfrm>
          <a:prstGeom prst="rect">
            <a:avLst/>
          </a:prstGeom>
        </p:spPr>
      </p:pic>
      <p:pic>
        <p:nvPicPr>
          <p:cNvPr id="8" name="Picture 7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0B2ED6C9-05AC-E379-0DE3-3DD29ABB4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98" y="3164636"/>
            <a:ext cx="6131818" cy="2275726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6202683A-988F-AD0D-1F83-CADEA285CC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86837"/>
          <a:stretch/>
        </p:blipFill>
        <p:spPr>
          <a:xfrm>
            <a:off x="6265816" y="3164636"/>
            <a:ext cx="5918200" cy="661988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01D0B6D7-4502-8423-A74F-60B4D14BF8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6806"/>
          <a:stretch/>
        </p:blipFill>
        <p:spPr>
          <a:xfrm>
            <a:off x="6265816" y="3826624"/>
            <a:ext cx="5918200" cy="166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36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0421D-CF49-895F-4E27-0BA046070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Iterating over 2 inputs – map2()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72BD23-1439-BDD0-F68E-E12C560D8D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417638"/>
            <a:ext cx="10154194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function map2() allows for two inputs, and these are then represented as arguments by .x and .y.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EF77D8-41F5-1435-461D-0F333CF71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BD7BF6E-A7E0-E95B-FFB2-104E6DE6C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075" y="2560638"/>
            <a:ext cx="8699167" cy="351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9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C722-E81B-7307-AB43-5011A9F0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Iterating over multiple inputs with </a:t>
            </a:r>
            <a:r>
              <a:rPr lang="en-US" dirty="0" err="1"/>
              <a:t>pmap</a:t>
            </a:r>
            <a:r>
              <a:rPr lang="en-US" dirty="0"/>
              <a:t>()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AAAB5F-93BA-CB5E-236B-F10BA8EC5E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248587"/>
            <a:ext cx="4759234" cy="3154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/>
              <a:t>pmap</a:t>
            </a:r>
            <a:r>
              <a:rPr lang="en-US" sz="2800" dirty="0"/>
              <a:t>() can take a list containing any number of arguments, and process these elements within the function using the symbols ..1, ..2 which represent the first, second, and additional arguments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99583C-913A-6889-6B1E-EE003CFC8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10C244-8BB1-8607-E7A7-2147F5B9D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400" y="1600201"/>
            <a:ext cx="6026863" cy="445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921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45B57-AA16-6906-E218-1811FA6A0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pmap</a:t>
            </a:r>
            <a:r>
              <a:rPr lang="en-US" dirty="0"/>
              <a:t>()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27D0B8-2025-1C19-946A-E3A415CA4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ABA0B04-2C70-1950-96A7-D2F6A4333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087" y="1277076"/>
            <a:ext cx="9460775" cy="502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424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709C2-5CD3-5754-872C-A15E2A76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pmap</a:t>
            </a:r>
            <a:r>
              <a:rPr lang="en-US" dirty="0"/>
              <a:t>() example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F805CD-E9AE-AEA7-EF68-D20A6953B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DA6972-FF8A-D527-821A-9ACD0C0DA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044" y="1417637"/>
            <a:ext cx="8282997" cy="476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83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8A1E-9B59-C663-9486-10446967D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2. Integrating </a:t>
            </a:r>
            <a:r>
              <a:rPr lang="en-US" dirty="0" err="1">
                <a:solidFill>
                  <a:srgbClr val="0432FF"/>
                </a:solidFill>
              </a:rPr>
              <a:t>purrr</a:t>
            </a:r>
            <a:r>
              <a:rPr lang="en-US" b="1" dirty="0">
                <a:solidFill>
                  <a:srgbClr val="00B050"/>
                </a:solidFill>
              </a:rPr>
              <a:t> with </a:t>
            </a:r>
            <a:r>
              <a:rPr lang="en-US" dirty="0" err="1">
                <a:solidFill>
                  <a:srgbClr val="0432FF"/>
                </a:solidFill>
              </a:rPr>
              <a:t>dplyr</a:t>
            </a:r>
            <a:r>
              <a:rPr lang="en-US" b="1" dirty="0">
                <a:solidFill>
                  <a:srgbClr val="00B050"/>
                </a:solidFill>
              </a:rPr>
              <a:t> and </a:t>
            </a:r>
            <a:r>
              <a:rPr lang="en-US" dirty="0" err="1">
                <a:solidFill>
                  <a:srgbClr val="0432FF"/>
                </a:solidFill>
              </a:rPr>
              <a:t>tidyr</a:t>
            </a:r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5C34DF-226C-46B6-DFF9-5D1BF7A385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040777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benefit of using the </a:t>
            </a:r>
            <a:r>
              <a:rPr lang="en-US" dirty="0" err="1"/>
              <a:t>tidyverse</a:t>
            </a:r>
            <a:r>
              <a:rPr lang="en-US" dirty="0"/>
              <a:t> is having the facility to combine tools from different packages, and switching between the use of lists and </a:t>
            </a:r>
            <a:r>
              <a:rPr lang="en-US" dirty="0" err="1"/>
              <a:t>tibbles</a:t>
            </a:r>
            <a:r>
              <a:rPr lang="en-US" dirty="0"/>
              <a:t> where appropriate. </a:t>
            </a:r>
          </a:p>
          <a:p>
            <a:r>
              <a:rPr lang="en-US" dirty="0"/>
              <a:t>A common task is to divide a </a:t>
            </a:r>
            <a:r>
              <a:rPr lang="en-US" dirty="0" err="1"/>
              <a:t>tibble</a:t>
            </a:r>
            <a:r>
              <a:rPr lang="en-US" dirty="0"/>
              <a:t> into sub-groups, and perform operations on these</a:t>
            </a:r>
          </a:p>
          <a:p>
            <a:r>
              <a:rPr lang="en-US" dirty="0"/>
              <a:t>We first define a test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70D82-6291-A139-0DF7-94B97111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17C9B6-7375-4132-47BC-C936E7F4A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577" y="1848394"/>
            <a:ext cx="6961631" cy="372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9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305AC-80E8-A682-8B29-AFEA71205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>
                <a:solidFill>
                  <a:srgbClr val="0432FF"/>
                </a:solidFill>
              </a:rPr>
              <a:t>group_split</a:t>
            </a:r>
            <a:r>
              <a:rPr lang="en-US" dirty="0">
                <a:solidFill>
                  <a:srgbClr val="0432FF"/>
                </a:solidFill>
              </a:rPr>
              <a:t>()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0A784A9-8037-7392-852E-756FD19AA2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3840231" cy="2772117"/>
          </a:xfrm>
        </p:spPr>
        <p:txBody>
          <a:bodyPr/>
          <a:lstStyle/>
          <a:p>
            <a:r>
              <a:rPr lang="en-US" dirty="0"/>
              <a:t>Takes a </a:t>
            </a:r>
            <a:r>
              <a:rPr lang="en-US" dirty="0" err="1"/>
              <a:t>tibble</a:t>
            </a:r>
            <a:endParaRPr lang="en-US" dirty="0"/>
          </a:p>
          <a:p>
            <a:r>
              <a:rPr lang="en-US" dirty="0"/>
              <a:t>And grouping variable(s)</a:t>
            </a:r>
          </a:p>
          <a:p>
            <a:r>
              <a:rPr lang="en-US" dirty="0"/>
              <a:t>Generates a list of </a:t>
            </a:r>
            <a:r>
              <a:rPr lang="en-US" dirty="0" err="1"/>
              <a:t>tibbles</a:t>
            </a:r>
            <a:endParaRPr lang="en-US" dirty="0"/>
          </a:p>
        </p:txBody>
      </p:sp>
      <p:pic>
        <p:nvPicPr>
          <p:cNvPr id="8" name="Content Placeholder 7" descr="A close up of a text&#10;&#10;Description automatically generated">
            <a:extLst>
              <a:ext uri="{FF2B5EF4-FFF2-40B4-BE49-F238E27FC236}">
                <a16:creationId xmlns:a16="http://schemas.microsoft.com/office/drawing/2014/main" id="{187C6DF5-1FE9-4BD5-0B3A-7475E9BB66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35280" y="4863885"/>
            <a:ext cx="4888109" cy="787827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441BEB-6EF0-4434-5861-E77E59495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2113D1B-4CC2-FB1D-E044-6BC0B9624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996" y="66967"/>
            <a:ext cx="65151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7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F477F-8F67-CE61-5C89-96F0A42A8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1EE11-B629-980D-C912-3F0B371242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909" y="1554482"/>
            <a:ext cx="48768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Our goal is to calculate the correlation coefficient between two variables at each station: mean sea level pressure and average wind speed. </a:t>
            </a:r>
          </a:p>
          <a:p>
            <a:r>
              <a:rPr lang="en-US" dirty="0"/>
              <a:t>We simplify the dataset to </a:t>
            </a:r>
            <a:r>
              <a:rPr lang="en-US" dirty="0">
                <a:solidFill>
                  <a:srgbClr val="0432FF"/>
                </a:solidFill>
              </a:rPr>
              <a:t>daily values</a:t>
            </a:r>
            <a:r>
              <a:rPr lang="en-US" dirty="0"/>
              <a:t>, where we take (1) the maximum wind speed (</a:t>
            </a:r>
            <a:r>
              <a:rPr lang="en-US" dirty="0" err="1"/>
              <a:t>wdsp</a:t>
            </a:r>
            <a:r>
              <a:rPr lang="en-US" dirty="0"/>
              <a:t>) recorded and (2) the average mean sea level pressure (msl). </a:t>
            </a:r>
          </a:p>
          <a:p>
            <a:r>
              <a:rPr lang="en-US" dirty="0"/>
              <a:t>Our first task is to use </a:t>
            </a:r>
            <a:r>
              <a:rPr lang="en-US" dirty="0" err="1"/>
              <a:t>dplyr</a:t>
            </a:r>
            <a:r>
              <a:rPr lang="en-US" dirty="0"/>
              <a:t> to generate a summary </a:t>
            </a:r>
            <a:r>
              <a:rPr lang="en-US" dirty="0" err="1"/>
              <a:t>tibble</a:t>
            </a:r>
            <a:r>
              <a:rPr lang="en-US" dirty="0"/>
              <a:t>, and we also exclude any cases that have missing values, by combining </a:t>
            </a:r>
            <a:r>
              <a:rPr lang="en-US" dirty="0" err="1"/>
              <a:t>complete.cases</a:t>
            </a:r>
            <a:r>
              <a:rPr lang="en-US" dirty="0"/>
              <a:t>() within filter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F7BCB3-57D4-5721-C4C1-76D18767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7ACF14B-48B2-A96B-0C84-0717B314F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7502" y="1554481"/>
            <a:ext cx="6038589" cy="452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39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1611-2867-3D42-B377-CA8811D0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E9F1F-B3F5-45BA-29E9-7A83EC6F79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earlier used the functional </a:t>
            </a:r>
            <a:r>
              <a:rPr lang="en-US" dirty="0" err="1"/>
              <a:t>lapply</a:t>
            </a:r>
            <a:r>
              <a:rPr lang="en-US" dirty="0"/>
              <a:t>() to iterate over an atomic vector, list, or data frame. </a:t>
            </a:r>
          </a:p>
          <a:p>
            <a:r>
              <a:rPr lang="en-US" dirty="0"/>
              <a:t>The </a:t>
            </a:r>
            <a:r>
              <a:rPr lang="en-US" dirty="0" err="1"/>
              <a:t>tidyverse</a:t>
            </a:r>
            <a:r>
              <a:rPr lang="en-US" dirty="0"/>
              <a:t> package </a:t>
            </a:r>
            <a:r>
              <a:rPr lang="en-US" dirty="0" err="1"/>
              <a:t>purrr</a:t>
            </a:r>
            <a:r>
              <a:rPr lang="en-US" dirty="0"/>
              <a:t> provides a comprehensive set of functions that can be used to iterate over data structures</a:t>
            </a:r>
          </a:p>
          <a:p>
            <a:r>
              <a:rPr lang="en-US" dirty="0"/>
              <a:t>It also integrates with other elements of the </a:t>
            </a:r>
            <a:r>
              <a:rPr lang="en-US" dirty="0" err="1"/>
              <a:t>tidyverse</a:t>
            </a:r>
            <a:r>
              <a:rPr lang="en-US" dirty="0"/>
              <a:t>, for example, the package </a:t>
            </a:r>
            <a:r>
              <a:rPr lang="en-US" dirty="0" err="1"/>
              <a:t>dplyr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C3C71-34C8-AC43-9A36-790E6ED2D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7646072-9B39-7204-EFC7-D8B6D7AC40D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  <a:p>
            <a:pPr lvl="1"/>
            <a:r>
              <a:rPr lang="en-US" dirty="0"/>
              <a:t>map() family  of functions</a:t>
            </a:r>
          </a:p>
          <a:p>
            <a:pPr lvl="1"/>
            <a:r>
              <a:rPr lang="en-US" dirty="0" err="1"/>
              <a:t>Integtating</a:t>
            </a:r>
            <a:r>
              <a:rPr lang="en-US" dirty="0"/>
              <a:t> with </a:t>
            </a:r>
            <a:r>
              <a:rPr lang="en-US" dirty="0" err="1"/>
              <a:t>dplyr</a:t>
            </a:r>
            <a:r>
              <a:rPr lang="en-US" dirty="0"/>
              <a:t> to process </a:t>
            </a:r>
            <a:r>
              <a:rPr lang="en-US" dirty="0" err="1"/>
              <a:t>tibble</a:t>
            </a:r>
            <a:endParaRPr lang="en-US" dirty="0"/>
          </a:p>
          <a:p>
            <a:pPr lvl="1"/>
            <a:r>
              <a:rPr lang="en-US" dirty="0"/>
              <a:t>Mini-case with linear models.</a:t>
            </a:r>
          </a:p>
        </p:txBody>
      </p:sp>
    </p:spTree>
    <p:extLst>
      <p:ext uri="{BB962C8B-B14F-4D97-AF65-F5344CB8AC3E}">
        <p14:creationId xmlns:p14="http://schemas.microsoft.com/office/powerpoint/2010/main" val="2318702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8CEF4-23E5-0729-7E2B-9BFBFF347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the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3B2CAD-9956-A6F5-19C3-A01E4CEBE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418B44A-2D1F-94E6-E7CE-7FD6FDEFF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2388"/>
            <a:ext cx="6790311" cy="2719096"/>
          </a:xfrm>
          <a:prstGeom prst="rect">
            <a:avLst/>
          </a:prstGeom>
        </p:spPr>
      </p:pic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753C5EEA-9E15-6AA3-B07D-AE5A98C5A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106" y="2069452"/>
            <a:ext cx="5010990" cy="310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73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4CCCC-747D-952C-A645-61317D5BA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solution…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7642E0-0256-BCBE-CA66-1A16E6671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C4ED38F-B745-EFA7-797F-2EEF3FDD8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062" y="1324634"/>
            <a:ext cx="9323796" cy="17585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BE642-3756-CF8A-BBC8-D09B49F83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798" y="3128870"/>
            <a:ext cx="5396036" cy="333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82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4B124-1C6B-7ED7-DEAC-5AB16D581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432FF"/>
                </a:solidFill>
              </a:rPr>
              <a:t>nest()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9AA1C-0B6E-B5BF-CFB5-3AE23B4DE5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nest(), which is part of the package </a:t>
            </a:r>
            <a:r>
              <a:rPr lang="en-US" dirty="0" err="1"/>
              <a:t>tidyr</a:t>
            </a:r>
            <a:r>
              <a:rPr lang="en-US" dirty="0"/>
              <a:t>, can be used to create a list column within a </a:t>
            </a:r>
            <a:r>
              <a:rPr lang="en-US" dirty="0" err="1"/>
              <a:t>tibble</a:t>
            </a:r>
            <a:r>
              <a:rPr lang="en-US" dirty="0"/>
              <a:t> that contains a data frame.</a:t>
            </a:r>
          </a:p>
          <a:p>
            <a:r>
              <a:rPr lang="en-US" dirty="0"/>
              <a:t>Nesting generates one row for each defined group, which is identified using the function </a:t>
            </a:r>
            <a:r>
              <a:rPr lang="en-US" dirty="0" err="1"/>
              <a:t>group_by</a:t>
            </a:r>
            <a:r>
              <a:rPr lang="en-US" dirty="0"/>
              <a:t>(). </a:t>
            </a:r>
          </a:p>
          <a:p>
            <a:r>
              <a:rPr lang="en-US" dirty="0"/>
              <a:t>The second column is named </a:t>
            </a:r>
            <a:r>
              <a:rPr lang="en-US" dirty="0">
                <a:solidFill>
                  <a:srgbClr val="0432FF"/>
                </a:solidFill>
              </a:rPr>
              <a:t>data</a:t>
            </a:r>
            <a:r>
              <a:rPr lang="en-US" dirty="0"/>
              <a:t>, and is a list, and each list element contains all of the </a:t>
            </a:r>
            <a:r>
              <a:rPr lang="en-US" dirty="0" err="1"/>
              <a:t>tibble’s</a:t>
            </a:r>
            <a:r>
              <a:rPr lang="en-US" dirty="0"/>
              <a:t> data for a particular group.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31943A-257A-D5A3-6D15-3BCBBEBF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2CE7822-3CFF-494E-A206-D83F1F64F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009" y="1991771"/>
            <a:ext cx="5122391" cy="4134393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4FB7E76-D1F2-F1F9-990D-1206CD73D8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9151" r="29780" b="42853"/>
          <a:stretch/>
        </p:blipFill>
        <p:spPr>
          <a:xfrm>
            <a:off x="6460009" y="212589"/>
            <a:ext cx="4816319" cy="143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391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2F023-3A84-A50C-B063-E7612374F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The </a:t>
            </a:r>
            <a:r>
              <a:rPr lang="en-US" dirty="0">
                <a:solidFill>
                  <a:srgbClr val="0432FF"/>
                </a:solidFill>
              </a:rPr>
              <a:t>data</a:t>
            </a:r>
            <a:r>
              <a:rPr lang="en-US" dirty="0"/>
              <a:t> column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65977-6BCE-59B7-A517-4A7AB14807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Here, the </a:t>
            </a:r>
            <a:r>
              <a:rPr lang="en-US" dirty="0" err="1"/>
              <a:t>tibble</a:t>
            </a:r>
            <a:r>
              <a:rPr lang="en-US" dirty="0"/>
              <a:t> </a:t>
            </a:r>
            <a:r>
              <a:rPr lang="en-US" dirty="0" err="1"/>
              <a:t>data_n</a:t>
            </a:r>
            <a:r>
              <a:rPr lang="en-US" dirty="0"/>
              <a:t> contains two columns, with a row for each weather station (the first six rows are shown here). </a:t>
            </a:r>
          </a:p>
          <a:p>
            <a:r>
              <a:rPr lang="en-US" dirty="0"/>
              <a:t>All of the data for each weather station is stored in the respective cell in the column </a:t>
            </a:r>
            <a:r>
              <a:rPr lang="en-US" dirty="0">
                <a:solidFill>
                  <a:srgbClr val="0432FF"/>
                </a:solidFill>
              </a:rPr>
              <a:t>data</a:t>
            </a:r>
            <a:r>
              <a:rPr lang="en-US" dirty="0"/>
              <a:t>.</a:t>
            </a:r>
          </a:p>
          <a:p>
            <a:r>
              <a:rPr lang="en-US" dirty="0"/>
              <a:t>first() is a wrapper around the list operator [[ that returns the first value in a list.</a:t>
            </a:r>
          </a:p>
          <a:p>
            <a:r>
              <a:rPr lang="en-US" dirty="0"/>
              <a:t>Note the group name does not appear in data (it is already in the first column)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9F233D-DC6E-9E57-C194-0DA7616A5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F1F284-E68C-668D-9950-F43DD574D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682" y="1930748"/>
            <a:ext cx="4747718" cy="4368462"/>
          </a:xfrm>
          <a:prstGeom prst="rect">
            <a:avLst/>
          </a:prstGeom>
        </p:spPr>
      </p:pic>
      <p:pic>
        <p:nvPicPr>
          <p:cNvPr id="11" name="Picture 10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099D613-BB09-2177-62C6-BB671B1749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022" b="34115"/>
          <a:stretch/>
        </p:blipFill>
        <p:spPr>
          <a:xfrm>
            <a:off x="6834682" y="274638"/>
            <a:ext cx="4747718" cy="148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489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E7484-CC6A-5A43-9C8A-AC537F47C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Generating a linear model for each row using map()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2FA6F5-1B62-3A84-85CF-D74C3E27C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80443396-9872-ED81-D11C-44BDD71D3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651" y="1417638"/>
            <a:ext cx="8755018" cy="494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7624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55B81-671D-D16E-51E0-212C6BAC6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the result for “BELMULLET”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05AE3-1727-9005-389D-45D2CDC94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A941130-B826-9B3D-395F-4F7FC6611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680" y="1208311"/>
            <a:ext cx="6502400" cy="525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5453CA-CD95-F4AB-D890-E7ED64F5A5B1}"/>
              </a:ext>
            </a:extLst>
          </p:cNvPr>
          <p:cNvSpPr txBox="1"/>
          <p:nvPr/>
        </p:nvSpPr>
        <p:spPr>
          <a:xfrm>
            <a:off x="283029" y="3295543"/>
            <a:ext cx="2277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Note, probably not needed…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B1213A-4646-86B8-429F-8823E790FEAF}"/>
              </a:ext>
            </a:extLst>
          </p:cNvPr>
          <p:cNvCxnSpPr>
            <a:stCxn id="6" idx="0"/>
          </p:cNvCxnSpPr>
          <p:nvPr/>
        </p:nvCxnSpPr>
        <p:spPr>
          <a:xfrm flipV="1">
            <a:off x="1421675" y="2103120"/>
            <a:ext cx="1791788" cy="11924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2462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BD66A-3139-8904-05FC-F3576725E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R</a:t>
            </a:r>
            <a:r>
              <a:rPr lang="en-US" baseline="30000" dirty="0"/>
              <a:t>2</a:t>
            </a:r>
            <a:r>
              <a:rPr lang="en-US" dirty="0"/>
              <a:t> value as a column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4DAE2A-835D-50FA-EBAF-CF0EB4DF1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CA34212-AED3-3D9A-6149-A69DF27FF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813" y="1522548"/>
            <a:ext cx="9977788" cy="432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0799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AE833B-16E4-B261-79CF-D69FE2B62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8BEA8C4-307D-15FD-5976-D443002A3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814" y="2077170"/>
            <a:ext cx="7127966" cy="438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37ECD9AF-A930-A5FC-01B5-BA35D3088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705" y="213100"/>
            <a:ext cx="7563840" cy="150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182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306B9-4469-6268-107E-73725777F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pluck()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810FC9-A4AB-58DE-1A70-5532765D3F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262846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function pluck() provides a generalized form of the [[ operator and provides the means to index data structures in a flexible way. </a:t>
            </a:r>
          </a:p>
          <a:p>
            <a:r>
              <a:rPr lang="en-US" dirty="0"/>
              <a:t>The arguments include .x, which is a vector, and a list of accessors for indexing into the object, which can include an integer position or a string name.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8DC44-330F-EA64-07A1-9899796AB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28</a:t>
            </a:fld>
            <a:endParaRPr lang="en-US"/>
          </a:p>
        </p:txBody>
      </p:sp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ABF2477-606E-EEC8-8F28-39BF7D351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506" y="2072366"/>
            <a:ext cx="6612413" cy="232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566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11353-BD45-2350-94DD-F7E532B7A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8FA9D-423E-0AC1-E0B9-1F053A8119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walk(.</a:t>
            </a:r>
            <a:r>
              <a:rPr lang="en-US" dirty="0" err="1"/>
              <a:t>x,.f</a:t>
            </a:r>
            <a:r>
              <a:rPr lang="en-US" dirty="0"/>
              <a:t>) is similar to map, except that it returns the input .x and calls the function .f to generate a side effect. </a:t>
            </a:r>
          </a:p>
          <a:p>
            <a:r>
              <a:rPr lang="en-US" dirty="0"/>
              <a:t>The side effect, for example, could be displaying information onto the screen.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6B1905-107C-733B-4333-C7E431615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6A4EA59-99B0-1B4F-4240-1B2D69179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388" y="1862727"/>
            <a:ext cx="5766708" cy="260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038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EA7DD-A630-06EF-D20A-93E3524D8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(1) The </a:t>
            </a:r>
            <a:r>
              <a:rPr lang="en-US" b="1" dirty="0">
                <a:solidFill>
                  <a:srgbClr val="0432FF"/>
                </a:solidFill>
              </a:rPr>
              <a:t>map() </a:t>
            </a:r>
            <a:r>
              <a:rPr lang="en-US" b="1" dirty="0">
                <a:solidFill>
                  <a:srgbClr val="00B050"/>
                </a:solidFill>
              </a:rPr>
              <a:t>family of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8A6BB-99B3-FE41-88D0-EBF4C4F32A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idea of the map() function is to provide a mechanism to iterate over an input list or a vector. </a:t>
            </a:r>
          </a:p>
          <a:p>
            <a:r>
              <a:rPr lang="en-US" dirty="0"/>
              <a:t>It applies a function to each input element, and returns the result within a list that is exactly the same length as the input. </a:t>
            </a:r>
          </a:p>
          <a:p>
            <a:r>
              <a:rPr lang="en-US" dirty="0"/>
              <a:t>We call these functions functionals, as they accept a function as an argument, and use that function in order to generate the output</a:t>
            </a:r>
          </a:p>
        </p:txBody>
      </p:sp>
      <p:pic>
        <p:nvPicPr>
          <p:cNvPr id="6" name="Content Placeholder 8" descr="A diagram of a function&#10;&#10;Description automatically generated">
            <a:extLst>
              <a:ext uri="{FF2B5EF4-FFF2-40B4-BE49-F238E27FC236}">
                <a16:creationId xmlns:a16="http://schemas.microsoft.com/office/drawing/2014/main" id="{2B7915A7-ABCE-2B7D-4C7D-04F619D1DD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2264735"/>
            <a:ext cx="5384800" cy="3196893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591E44-E9E1-C108-97CE-D0F583BA4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210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FB1A0-6C44-A233-F4EB-EFAB862DD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E1505-18C0-A669-C07A-8C5BA4018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693920" cy="4525963"/>
          </a:xfrm>
        </p:spPr>
        <p:txBody>
          <a:bodyPr/>
          <a:lstStyle/>
          <a:p>
            <a:r>
              <a:rPr lang="en-US" dirty="0"/>
              <a:t>The function keep(.</a:t>
            </a:r>
            <a:r>
              <a:rPr lang="en-US" dirty="0" err="1"/>
              <a:t>x,.f</a:t>
            </a:r>
            <a:r>
              <a:rPr lang="en-US" dirty="0"/>
              <a:t>) takes in a list .x and, based on the evaluation of a predicate function, will either keep or discard list element. </a:t>
            </a:r>
          </a:p>
          <a:p>
            <a:r>
              <a:rPr lang="en-US" dirty="0"/>
              <a:t>In effect, it provides a way to filter a list.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29D0CB-337E-743F-322D-B8B5CB6ED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6CDB9AA-7098-43D3-3C93-464BFAC87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219" y="2411367"/>
            <a:ext cx="6690877" cy="165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3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1B0E-2D2B-1197-9F90-95CEE9EBA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invoke_map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860DA-7BE7-135F-4BF9-57DAC3F021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3792583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Provides a feature to call a list of functions with a list of parameters. </a:t>
            </a:r>
          </a:p>
          <a:p>
            <a:r>
              <a:rPr lang="en-US" dirty="0"/>
              <a:t>It is a wrapper around the R function </a:t>
            </a:r>
            <a:r>
              <a:rPr lang="en-US" dirty="0" err="1"/>
              <a:t>do.call</a:t>
            </a:r>
            <a:r>
              <a:rPr lang="en-US" dirty="0"/>
              <a:t>(). </a:t>
            </a:r>
          </a:p>
          <a:p>
            <a:r>
              <a:rPr lang="en-US" dirty="0"/>
              <a:t>The function takes a list of functions (where the function names are contained in a character vector), and an argument list, where the names of the function arguments are contained in the list.</a:t>
            </a:r>
          </a:p>
          <a:p>
            <a:r>
              <a:rPr lang="en-US" dirty="0"/>
              <a:t>Function is now deprecated (see advice)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305C0-EB66-C17A-37EE-11B0C9DFD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31</a:t>
            </a:fld>
            <a:endParaRPr lang="en-US"/>
          </a:p>
        </p:txBody>
      </p:sp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F2B8488-692F-196D-B8B4-CD9863C8E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13" y="1600201"/>
            <a:ext cx="6777081" cy="441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57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4D38C-023A-C64C-5B06-06B24A36E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Mini-case - Linear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4E3A82-FD7D-1E71-736B-94EDCB73D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32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379701A-5553-578F-8876-53568AB28688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600200"/>
            <a:ext cx="53848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Here, we generate a collection of linear models from the mpg </a:t>
            </a:r>
            <a:r>
              <a:rPr lang="en-US" dirty="0" err="1"/>
              <a:t>tibble</a:t>
            </a:r>
            <a:r>
              <a:rPr lang="en-US" dirty="0"/>
              <a:t>, and explore the relationship between a dependent variable (</a:t>
            </a:r>
            <a:r>
              <a:rPr lang="en-US" dirty="0" err="1"/>
              <a:t>cty</a:t>
            </a:r>
            <a:r>
              <a:rPr lang="en-US" dirty="0"/>
              <a:t>) and a dependent variable (</a:t>
            </a:r>
            <a:r>
              <a:rPr lang="en-US" dirty="0" err="1"/>
              <a:t>displ</a:t>
            </a:r>
            <a:r>
              <a:rPr lang="en-US" dirty="0"/>
              <a:t>). </a:t>
            </a:r>
          </a:p>
          <a:p>
            <a:r>
              <a:rPr lang="en-US" dirty="0"/>
              <a:t>In this example, we will partition the data by vehicle class, and so build seven different linear models.</a:t>
            </a:r>
          </a:p>
          <a:p>
            <a:r>
              <a:rPr lang="en-US" dirty="0"/>
              <a:t>Before starting the modelling workflow, we can visualize the different linear models using </a:t>
            </a:r>
            <a:r>
              <a:rPr lang="en-US" dirty="0" err="1"/>
              <a:t>ggplot</a:t>
            </a:r>
            <a:r>
              <a:rPr lang="en-US" dirty="0"/>
              <a:t>().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3CA321-472D-15FB-F1BD-A7AA0D4DB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631" y="2462349"/>
            <a:ext cx="5806882" cy="3532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600AB9-34FF-C55E-56F9-5636DA0AF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538" y="1391703"/>
            <a:ext cx="5556975" cy="80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446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05428-F722-0249-091B-A15A392BC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03EDFF-2E24-9644-9B32-7EBEB37AD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5E2E05A-30F6-7D9E-619F-ED3A10715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074" y="1417638"/>
            <a:ext cx="9043851" cy="492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359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F0E2D3-8AF2-94C4-8EDB-0461B38A8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approach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D28B09-4C2D-9C40-3C61-A0D18BFAD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7638"/>
            <a:ext cx="109728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Create a nested </a:t>
            </a:r>
            <a:r>
              <a:rPr lang="en-US" dirty="0" err="1"/>
              <a:t>tibble</a:t>
            </a:r>
            <a:r>
              <a:rPr lang="en-US" dirty="0"/>
              <a:t> (grouped by class), and this will have two columns, class and data, where the data column is created by the call to nest().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Using mutate(), add a new column that will store the results of each linear model.</a:t>
            </a:r>
          </a:p>
          <a:p>
            <a:endParaRPr lang="en-US" dirty="0"/>
          </a:p>
          <a:p>
            <a:r>
              <a:rPr lang="en-US" dirty="0"/>
              <a:t>Process the linear model results to extract a measure of model performance (r-squared) to see how well each regression model explains observed data.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Arrange the </a:t>
            </a:r>
            <a:r>
              <a:rPr lang="en-US" dirty="0" err="1"/>
              <a:t>tibble</a:t>
            </a:r>
            <a:r>
              <a:rPr lang="en-US" dirty="0"/>
              <a:t> so that the best model scores are shown first.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Add a column that will store the plots for each model.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D07A84-684D-D1D1-754B-D793A7926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949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D8340-0A7F-BEDC-2EF5-45E6625FD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nest() to reconfigure </a:t>
            </a:r>
            <a:r>
              <a:rPr lang="en-US" dirty="0" err="1"/>
              <a:t>tibble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B8E88F-BB79-E9E8-2266-F134D76BD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28C043-6B95-4D65-49F5-6F19CABD4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578" y="1315901"/>
            <a:ext cx="9386844" cy="498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06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23A9-18A8-A08B-7273-7EA01B0DC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 regression on each vehicle class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0F52D1-7DD0-315F-4226-456CAA181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B50704-F592-5C9F-7362-B0C8889A7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235" y="1417638"/>
            <a:ext cx="9434400" cy="480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941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FACC9-26E6-57A6-46E7-BD9D42807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4310"/>
            <a:ext cx="10972800" cy="1143000"/>
          </a:xfrm>
        </p:spPr>
        <p:txBody>
          <a:bodyPr/>
          <a:lstStyle/>
          <a:p>
            <a:r>
              <a:rPr lang="en-US" dirty="0"/>
              <a:t>Show one of the model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F7B9B4-E5D5-6D9B-7734-750182DED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0273332-AE39-1B90-8684-F2C123ADC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541" y="1119595"/>
            <a:ext cx="64643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6823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60DC0-13AC-0440-F9CE-BC7274919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R</a:t>
            </a:r>
            <a:r>
              <a:rPr lang="en-US" baseline="30000" dirty="0"/>
              <a:t>2</a:t>
            </a:r>
            <a:r>
              <a:rPr lang="en-US" dirty="0"/>
              <a:t> value into new column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9A9D3-8367-A874-AE70-BE0684111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4748B75-62EE-78F7-E323-7C828C0CB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29" y="1532345"/>
            <a:ext cx="9237305" cy="493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637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637B5-C00D-76BA-65B3-185031295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custom plots via </a:t>
            </a:r>
            <a:r>
              <a:rPr lang="en-US" dirty="0">
                <a:solidFill>
                  <a:srgbClr val="0432FF"/>
                </a:solidFill>
              </a:rPr>
              <a:t>map2()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C6FD5C-17C5-081C-42CF-5E01C54E8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1680E6-7094-D9FE-0FE2-3ED6D310A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38" y="1330467"/>
            <a:ext cx="5938562" cy="5048473"/>
          </a:xfrm>
          <a:prstGeom prst="rect">
            <a:avLst/>
          </a:prstGeom>
        </p:spPr>
      </p:pic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3CCEF14-CA24-6D4C-D24A-7B3C7A4EF3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7402"/>
          <a:stretch/>
        </p:blipFill>
        <p:spPr>
          <a:xfrm>
            <a:off x="6413862" y="2468471"/>
            <a:ext cx="5592147" cy="293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602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A7365-B7E1-F192-A2D9-8D8802D87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format of map(.x, .f)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ED600-BDD6-062E-1DFF-D2C91B989F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.x is a list, or an atomic vector.</a:t>
            </a:r>
          </a:p>
          <a:p>
            <a:endParaRPr lang="en-US" dirty="0"/>
          </a:p>
          <a:p>
            <a:r>
              <a:rPr lang="en-US" dirty="0"/>
              <a:t>If .x has named elements, the return value will preserve those names.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.f can be a function, formula, or vector.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EF3A0-FB58-2BD6-90C6-7F74A7364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0A6517A-DFDB-56BC-F537-307A52B3B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09802"/>
            <a:ext cx="5814893" cy="296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303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98433-ECE3-D7E7-2053-6A3E8B0C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Visualise</a:t>
            </a:r>
            <a:r>
              <a:rPr lang="en-US" dirty="0"/>
              <a:t> results (package </a:t>
            </a:r>
            <a:r>
              <a:rPr lang="en-US" dirty="0" err="1"/>
              <a:t>ggpubr</a:t>
            </a:r>
            <a:r>
              <a:rPr lang="en-US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B82867-7EDE-442F-4935-958AEAC0D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40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0604138-8B0C-085D-FC9E-AF22FA00D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50" y="1417638"/>
            <a:ext cx="8151223" cy="494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8F8A52-468A-2B5C-0C75-167ECB8321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3637" b="7406"/>
          <a:stretch/>
        </p:blipFill>
        <p:spPr>
          <a:xfrm>
            <a:off x="4255224" y="5036748"/>
            <a:ext cx="7563463" cy="86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66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2EAF0-A9A9-8D13-FC9B-C122559BC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formula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E2EFC-6EC8-ABC4-2AC0-3E4407F455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formula (which is defined by ~) can be used as a function argument, and it is essentially a function shortcut in </a:t>
            </a:r>
            <a:r>
              <a:rPr lang="en-US" dirty="0" err="1"/>
              <a:t>purrr</a:t>
            </a:r>
            <a:r>
              <a:rPr lang="en-US" dirty="0"/>
              <a:t>, and commonly used in map()</a:t>
            </a:r>
          </a:p>
          <a:p>
            <a:r>
              <a:rPr lang="en-US" dirty="0"/>
              <a:t>~ marks the start of the function, and .x as the function parameter, where . can also be used to represent the function parameter.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AAAEFB-9610-4A4A-88ED-A62332FD5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06FEFC-EADB-FBF3-61C0-3C2559DF5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833" y="1600201"/>
            <a:ext cx="4989567" cy="462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334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B1C58-DD5C-4F72-9D15-EF4AB2AFE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map() to select a list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FC5BD-2E67-B28E-8DF2-2AAB58AA1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496" y="2432325"/>
            <a:ext cx="4361793" cy="298230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map() functions can be used to select a list element by name, and these are beneficial when working with lists that are deeply nested (Wickham, 2019).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F81EA-1A6E-8C44-9E3A-AF0B8C0A0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AB5C002C-E65F-7895-072A-660DEBB64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886" y="2432325"/>
            <a:ext cx="6858210" cy="242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771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9749B-D1CE-F1E5-BAD5-033C763B2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map_* functions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274014-1E88-EAF5-3941-347C547BB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573112-C57A-BD16-5D84-E6D681AFD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740" y="1678895"/>
            <a:ext cx="11381260" cy="396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70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016BE-F264-AC84-7006-F11A74176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map_dbl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7025EE-20CC-F85F-26E5-8A06BA619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 descr="A screenshot of a math test&#10;&#10;Description automatically generated">
            <a:extLst>
              <a:ext uri="{FF2B5EF4-FFF2-40B4-BE49-F238E27FC236}">
                <a16:creationId xmlns:a16="http://schemas.microsoft.com/office/drawing/2014/main" id="{A72C6302-492B-6587-26A1-C60FEE0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82" y="1417638"/>
            <a:ext cx="10955366" cy="45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70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61CD9-AD6D-700D-C8DF-8DD58CC25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map_chr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1FE31A-B9C3-A229-2BB7-A8D5B7518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72E5179-8602-26E8-D584-D3234B4AB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181" y="1665832"/>
            <a:ext cx="11180333" cy="423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65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22208</TotalTime>
  <Words>1285</Words>
  <Application>Microsoft Macintosh PowerPoint</Application>
  <PresentationFormat>Widescreen</PresentationFormat>
  <Paragraphs>142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Data Science for Operational Researchers using R</vt:lpstr>
      <vt:lpstr>Overview</vt:lpstr>
      <vt:lpstr>(1) The map() family of functions</vt:lpstr>
      <vt:lpstr>General format of map(.x, .f)</vt:lpstr>
      <vt:lpstr>Using a formula</vt:lpstr>
      <vt:lpstr>Using map() to select a list element</vt:lpstr>
      <vt:lpstr>Additional map_* functions</vt:lpstr>
      <vt:lpstr>map_dbl()</vt:lpstr>
      <vt:lpstr>map_chr()</vt:lpstr>
      <vt:lpstr>map_lgl()</vt:lpstr>
      <vt:lpstr>map_int()</vt:lpstr>
      <vt:lpstr>map_df()</vt:lpstr>
      <vt:lpstr>Iterating over 2 inputs – map2()</vt:lpstr>
      <vt:lpstr>Iterating over multiple inputs with pmap()</vt:lpstr>
      <vt:lpstr>pmap() example</vt:lpstr>
      <vt:lpstr>pmap() example 2</vt:lpstr>
      <vt:lpstr>2. Integrating purrr with dplyr and tidyr</vt:lpstr>
      <vt:lpstr>group_split()</vt:lpstr>
      <vt:lpstr>Exploring data</vt:lpstr>
      <vt:lpstr>Process the results</vt:lpstr>
      <vt:lpstr>Alternative solution…</vt:lpstr>
      <vt:lpstr>nest()</vt:lpstr>
      <vt:lpstr>The data column</vt:lpstr>
      <vt:lpstr>Generating a linear model for each row using map()</vt:lpstr>
      <vt:lpstr>Exploring the result for “BELMULLET”</vt:lpstr>
      <vt:lpstr>Add R2 value as a column</vt:lpstr>
      <vt:lpstr>PowerPoint Presentation</vt:lpstr>
      <vt:lpstr>pluck()</vt:lpstr>
      <vt:lpstr>walk()</vt:lpstr>
      <vt:lpstr>keep()</vt:lpstr>
      <vt:lpstr>invoke_map()</vt:lpstr>
      <vt:lpstr>Mini-case - Linear models</vt:lpstr>
      <vt:lpstr>Exercise 1</vt:lpstr>
      <vt:lpstr>Overall approach</vt:lpstr>
      <vt:lpstr>Use nest() to reconfigure tibble</vt:lpstr>
      <vt:lpstr>Perform regression on each vehicle class</vt:lpstr>
      <vt:lpstr>Show one of the model results</vt:lpstr>
      <vt:lpstr>Extract R2 value into new column</vt:lpstr>
      <vt:lpstr>Create custom plots via map2()</vt:lpstr>
      <vt:lpstr>Visualise results (package ggpubr)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</dc:creator>
  <cp:lastModifiedBy>Duggan, James</cp:lastModifiedBy>
  <cp:revision>567</cp:revision>
  <cp:lastPrinted>2020-11-24T11:26:30Z</cp:lastPrinted>
  <dcterms:created xsi:type="dcterms:W3CDTF">2016-06-27T07:49:28Z</dcterms:created>
  <dcterms:modified xsi:type="dcterms:W3CDTF">2024-10-25T14:00:13Z</dcterms:modified>
</cp:coreProperties>
</file>